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61" r:id="rId5"/>
    <p:sldId id="259" r:id="rId6"/>
    <p:sldId id="260" r:id="rId7"/>
    <p:sldId id="263" r:id="rId8"/>
    <p:sldId id="262" r:id="rId9"/>
    <p:sldId id="272" r:id="rId10"/>
    <p:sldId id="264" r:id="rId11"/>
    <p:sldId id="265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Bebas Neue Bold" panose="020B0604020202020204" charset="0"/>
      <p:regular r:id="rId20"/>
    </p:embeddedFont>
    <p:embeddedFont>
      <p:font typeface="Raleway" panose="020B0604020202020204" charset="0"/>
      <p:regular r:id="rId21"/>
    </p:embeddedFont>
    <p:embeddedFont>
      <p:font typeface="Raleway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.png"/><Relationship Id="rId10" Type="http://schemas.openxmlformats.org/officeDocument/2006/relationships/hyperlink" Target="https://remoteok.com/api" TargetMode="External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3163" y="1500333"/>
            <a:ext cx="7387257" cy="73872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32374" y="1028700"/>
            <a:ext cx="3413934" cy="341393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863737" y="2440148"/>
            <a:ext cx="5916396" cy="5507627"/>
          </a:xfrm>
          <a:custGeom>
            <a:avLst/>
            <a:gdLst/>
            <a:ahLst/>
            <a:cxnLst/>
            <a:rect l="l" t="t" r="r" b="b"/>
            <a:pathLst>
              <a:path w="5916396" h="5507627">
                <a:moveTo>
                  <a:pt x="0" y="0"/>
                </a:moveTo>
                <a:lnTo>
                  <a:pt x="5916396" y="0"/>
                </a:lnTo>
                <a:lnTo>
                  <a:pt x="5916396" y="5507627"/>
                </a:lnTo>
                <a:lnTo>
                  <a:pt x="0" y="5507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73092" y="5940470"/>
            <a:ext cx="6602343" cy="336119"/>
          </a:xfrm>
          <a:custGeom>
            <a:avLst/>
            <a:gdLst/>
            <a:ahLst/>
            <a:cxnLst/>
            <a:rect l="l" t="t" r="r" b="b"/>
            <a:pathLst>
              <a:path w="6602343" h="336119">
                <a:moveTo>
                  <a:pt x="0" y="0"/>
                </a:moveTo>
                <a:lnTo>
                  <a:pt x="6602343" y="0"/>
                </a:lnTo>
                <a:lnTo>
                  <a:pt x="6602343" y="336120"/>
                </a:lnTo>
                <a:lnTo>
                  <a:pt x="0" y="33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45465" y="6448040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0"/>
                </a:lnTo>
                <a:lnTo>
                  <a:pt x="0" y="2810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091936" y="524985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23809" y="3281034"/>
            <a:ext cx="7720191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0"/>
              </a:lnSpc>
            </a:pPr>
            <a:r>
              <a:rPr lang="en-US" sz="11920" b="1" dirty="0" smtClean="0">
                <a:solidFill>
                  <a:srgbClr val="00B0F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remote job analysis</a:t>
            </a:r>
            <a:endParaRPr lang="en-US" sz="11920" b="1" dirty="0">
              <a:solidFill>
                <a:srgbClr val="00B0F0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57216" y="1613988"/>
            <a:ext cx="2141417" cy="28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174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MASAI SCHOOL</a:t>
            </a:r>
            <a:endParaRPr lang="en-US" sz="174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3855" y="9017559"/>
            <a:ext cx="2990767" cy="25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WWW.REALLYGREATSITE.COM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3809" y="7048500"/>
            <a:ext cx="596759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92D050"/>
                </a:solidFill>
                <a:latin typeface="Raleway"/>
                <a:ea typeface="Raleway"/>
                <a:cs typeface="Raleway"/>
                <a:sym typeface="Raleway"/>
              </a:rPr>
              <a:t>JOB SCRAPERS</a:t>
            </a:r>
            <a:r>
              <a:rPr lang="en-US" sz="2800" b="1" dirty="0" smtClean="0">
                <a:solidFill>
                  <a:srgbClr val="92D050"/>
                </a:solidFill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aleway"/>
                <a:ea typeface="Raleway"/>
                <a:cs typeface="Raleway"/>
                <a:sym typeface="Raleway"/>
              </a:rPr>
              <a:t>ANALYSING DATA </a:t>
            </a:r>
          </a:p>
          <a:p>
            <a:pPr algn="ctr">
              <a:lnSpc>
                <a:spcPts val="2716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92D050"/>
                </a:solidFill>
                <a:latin typeface="Raleway"/>
                <a:ea typeface="Raleway"/>
                <a:cs typeface="Raleway"/>
                <a:sym typeface="Raleway"/>
              </a:rPr>
              <a:t>ROLES AND TRENDS</a:t>
            </a:r>
            <a:endParaRPr lang="en-US" sz="2800" dirty="0">
              <a:solidFill>
                <a:srgbClr val="92D0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AutoShape 2" descr="Masai School - Masai School"/>
          <p:cNvSpPr>
            <a:spLocks noChangeAspect="1" noChangeArrowheads="1"/>
          </p:cNvSpPr>
          <p:nvPr/>
        </p:nvSpPr>
        <p:spPr bwMode="auto">
          <a:xfrm>
            <a:off x="1686698" y="1846611"/>
            <a:ext cx="2199501" cy="219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1774" y="1378532"/>
            <a:ext cx="883997" cy="823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04482" y="7940676"/>
            <a:ext cx="3268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BY:</a:t>
            </a:r>
          </a:p>
          <a:p>
            <a:r>
              <a:rPr lang="en-US" sz="3200" dirty="0" smtClean="0">
                <a:solidFill>
                  <a:srgbClr val="FFFF00"/>
                </a:solidFill>
              </a:rPr>
              <a:t>K S ROSHINI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6" y="571500"/>
            <a:ext cx="7751384" cy="70907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728149"/>
            <a:ext cx="6934200" cy="7198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752600" y="419100"/>
            <a:ext cx="1546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6">
                    <a:lumMod val="75000"/>
                  </a:schemeClr>
                </a:solidFill>
              </a:rPr>
              <a:t>SQL INSIGHTS</a:t>
            </a:r>
            <a:endParaRPr lang="en-US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19300"/>
            <a:ext cx="4343400" cy="4267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19300"/>
            <a:ext cx="5814564" cy="4267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5452" y="2019300"/>
            <a:ext cx="4770533" cy="42671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7295846"/>
            <a:ext cx="4987404" cy="199843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896100"/>
            <a:ext cx="7836918" cy="2604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057400" y="495300"/>
            <a:ext cx="1257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OUTCOMES AND FINDINGS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43200" y="2286000"/>
            <a:ext cx="11506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In the 2025 there are total 96 Job </a:t>
            </a:r>
            <a:r>
              <a:rPr lang="en-US" sz="3200" dirty="0" smtClean="0">
                <a:solidFill>
                  <a:schemeClr val="bg1"/>
                </a:solidFill>
              </a:rPr>
              <a:t>Listings.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Most common Job Titles are Customer Support Representative, Sales Development Representative, Senior Software Engineer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</a:rPr>
              <a:t>Highest </a:t>
            </a:r>
            <a:r>
              <a:rPr lang="en-US" sz="3200" dirty="0">
                <a:solidFill>
                  <a:schemeClr val="bg1"/>
                </a:solidFill>
              </a:rPr>
              <a:t>Paying Company is 'Contra' and Lowest Paying Company is '</a:t>
            </a:r>
            <a:r>
              <a:rPr lang="en-US" sz="3200" dirty="0" err="1">
                <a:solidFill>
                  <a:schemeClr val="bg1"/>
                </a:solidFill>
              </a:rPr>
              <a:t>SlideSpeak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AI‘.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Most Hiring </a:t>
            </a:r>
            <a:r>
              <a:rPr lang="en-US" sz="3200" dirty="0" err="1">
                <a:solidFill>
                  <a:schemeClr val="bg1"/>
                </a:solidFill>
              </a:rPr>
              <a:t>Loctions</a:t>
            </a:r>
            <a:r>
              <a:rPr lang="en-US" sz="3200" dirty="0">
                <a:solidFill>
                  <a:schemeClr val="bg1"/>
                </a:solidFill>
              </a:rPr>
              <a:t> are World Wide with the Highest and Unites </a:t>
            </a:r>
            <a:r>
              <a:rPr lang="en-US" sz="3200" dirty="0" err="1">
                <a:solidFill>
                  <a:schemeClr val="bg1"/>
                </a:solidFill>
              </a:rPr>
              <a:t>States,Remote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reamining</a:t>
            </a:r>
            <a:r>
              <a:rPr lang="en-US" sz="3200" dirty="0">
                <a:solidFill>
                  <a:schemeClr val="bg1"/>
                </a:solidFill>
              </a:rPr>
              <a:t> all as ranges from 1 to 3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79417" y="8801100"/>
            <a:ext cx="632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3D2882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62000" y="571500"/>
            <a:ext cx="167640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Jobs are posted consistently throughout April 2025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Most jobs are marked “World Wide” or “Remote”, highlighting the trend of </a:t>
            </a:r>
            <a:r>
              <a:rPr lang="en-US" sz="3200" dirty="0" smtClean="0">
                <a:solidFill>
                  <a:schemeClr val="bg1"/>
                </a:solidFill>
              </a:rPr>
              <a:t>global.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</a:rPr>
              <a:t>Top Location of the companies Hiring is Unites States followed by Remote.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en-US" sz="3200" dirty="0">
                <a:solidFill>
                  <a:schemeClr val="bg1"/>
                </a:solidFill>
                <a:latin typeface="Arial Unicode MS"/>
              </a:rPr>
              <a:t>Minimum and Maximum Salary are strongly positively correlated (correlation = 0.84). </a:t>
            </a:r>
          </a:p>
          <a:p>
            <a:pPr lvl="0"/>
            <a:endParaRPr lang="en-US" altLang="en-US" sz="3200" dirty="0" smtClean="0">
              <a:solidFill>
                <a:schemeClr val="bg1"/>
              </a:solidFill>
              <a:latin typeface="Arial Unicode MS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altLang="en-US" sz="3200" dirty="0" smtClean="0">
                <a:solidFill>
                  <a:schemeClr val="bg1"/>
                </a:solidFill>
                <a:latin typeface="Arial Unicode MS"/>
              </a:rPr>
              <a:t> </a:t>
            </a:r>
            <a:r>
              <a:rPr lang="en-US" altLang="en-US" sz="3200" dirty="0">
                <a:solidFill>
                  <a:schemeClr val="bg1"/>
                </a:solidFill>
                <a:latin typeface="Arial Unicode MS"/>
              </a:rPr>
              <a:t>This means when minimum salary increases, maximum salary usually increases too.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endParaRPr lang="en-US" altLang="en-US" sz="6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4400" y="6057900"/>
            <a:ext cx="15773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MOST HIRING COMPANY  AND HIGH PAYING COMPANY  IS “</a:t>
            </a:r>
            <a:r>
              <a:rPr lang="en-US" sz="4800" dirty="0" smtClean="0">
                <a:solidFill>
                  <a:srgbClr val="FF0000"/>
                </a:solidFill>
              </a:rPr>
              <a:t>CONTRA</a:t>
            </a:r>
            <a:r>
              <a:rPr lang="en-US" sz="4800" dirty="0" smtClean="0">
                <a:solidFill>
                  <a:srgbClr val="FFFF00"/>
                </a:solidFill>
              </a:rPr>
              <a:t>”.</a:t>
            </a:r>
          </a:p>
          <a:p>
            <a:r>
              <a:rPr lang="en-US" sz="4800" dirty="0">
                <a:solidFill>
                  <a:srgbClr val="FFFF00"/>
                </a:solidFill>
              </a:rPr>
              <a:t>LOWEST PAYING COMPANY IS </a:t>
            </a:r>
            <a:r>
              <a:rPr lang="en-US" sz="4800" dirty="0" smtClean="0">
                <a:solidFill>
                  <a:srgbClr val="FFFF00"/>
                </a:solidFill>
              </a:rPr>
              <a:t>“</a:t>
            </a:r>
            <a:r>
              <a:rPr lang="en-US" sz="4800" dirty="0" smtClean="0">
                <a:solidFill>
                  <a:srgbClr val="FF0000"/>
                </a:solidFill>
              </a:rPr>
              <a:t>SLIDESPEAK AI</a:t>
            </a:r>
            <a:r>
              <a:rPr lang="en-US" sz="4800" dirty="0" smtClean="0">
                <a:solidFill>
                  <a:srgbClr val="FFFF00"/>
                </a:solidFill>
              </a:rPr>
              <a:t>”.</a:t>
            </a:r>
          </a:p>
          <a:p>
            <a:r>
              <a:rPr lang="en-US" sz="4800" dirty="0" smtClean="0">
                <a:solidFill>
                  <a:srgbClr val="FFFF00"/>
                </a:solidFill>
              </a:rPr>
              <a:t>MOST HIRING LOCATION IS “</a:t>
            </a:r>
            <a:r>
              <a:rPr lang="en-US" sz="4800" dirty="0" smtClean="0">
                <a:solidFill>
                  <a:srgbClr val="FF0000"/>
                </a:solidFill>
              </a:rPr>
              <a:t>US</a:t>
            </a:r>
            <a:r>
              <a:rPr lang="en-US" sz="4800" dirty="0" smtClean="0">
                <a:solidFill>
                  <a:srgbClr val="FFFF00"/>
                </a:solidFill>
              </a:rPr>
              <a:t>”.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754600" y="880110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3D2882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43855" y="9017559"/>
            <a:ext cx="2990767" cy="246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endParaRPr lang="en-US" sz="1466" b="1" dirty="0">
              <a:solidFill>
                <a:srgbClr val="3D2882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382854" y="2139641"/>
            <a:ext cx="5522291" cy="552229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34622" y="4052937"/>
            <a:ext cx="6229901" cy="232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</a:t>
            </a:r>
            <a:r>
              <a:rPr lang="en-US" sz="17182" b="1" dirty="0" smtClean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</a:t>
            </a:r>
            <a:endParaRPr lang="en-US" sz="17182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84335" y="4052933"/>
            <a:ext cx="3877436" cy="232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1" dirty="0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you!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163023" y="4969027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9" y="0"/>
                </a:lnTo>
                <a:lnTo>
                  <a:pt x="5034669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144121" y="2562375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355227" y="-514350"/>
            <a:ext cx="5904073" cy="11980352"/>
            <a:chOff x="0" y="0"/>
            <a:chExt cx="1554982" cy="31553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4982" cy="3155319"/>
            </a:xfrm>
            <a:custGeom>
              <a:avLst/>
              <a:gdLst/>
              <a:ahLst/>
              <a:cxnLst/>
              <a:rect l="l" t="t" r="r" b="b"/>
              <a:pathLst>
                <a:path w="1554982" h="3155319">
                  <a:moveTo>
                    <a:pt x="0" y="0"/>
                  </a:moveTo>
                  <a:lnTo>
                    <a:pt x="1554982" y="0"/>
                  </a:lnTo>
                  <a:lnTo>
                    <a:pt x="1554982" y="3155319"/>
                  </a:lnTo>
                  <a:lnTo>
                    <a:pt x="0" y="3155319"/>
                  </a:ln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50000">
                  <a:srgbClr val="E7E8E4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4982" cy="3193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7498549">
            <a:off x="14571659" y="4508829"/>
            <a:ext cx="3413934" cy="34139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737009" y="1729566"/>
            <a:ext cx="3413934" cy="34139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737009" y="2460621"/>
            <a:ext cx="4756561" cy="6475516"/>
          </a:xfrm>
          <a:custGeom>
            <a:avLst/>
            <a:gdLst/>
            <a:ahLst/>
            <a:cxnLst/>
            <a:rect l="l" t="t" r="r" b="b"/>
            <a:pathLst>
              <a:path w="4756561" h="6475516">
                <a:moveTo>
                  <a:pt x="0" y="0"/>
                </a:moveTo>
                <a:lnTo>
                  <a:pt x="4756560" y="0"/>
                </a:lnTo>
                <a:lnTo>
                  <a:pt x="4756560" y="6475515"/>
                </a:lnTo>
                <a:lnTo>
                  <a:pt x="0" y="6475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49928" y="1591420"/>
            <a:ext cx="2141417" cy="28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endParaRPr lang="en-US" sz="174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43855" y="9017559"/>
            <a:ext cx="2990767" cy="25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WWW.REALLYGREATSITE.COM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000" y="2920646"/>
            <a:ext cx="9889161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Objective: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To </a:t>
            </a:r>
            <a:r>
              <a:rPr lang="en-US" sz="3200" dirty="0">
                <a:solidFill>
                  <a:schemeClr val="bg1"/>
                </a:solidFill>
              </a:rPr>
              <a:t>analyze current trends in remote job opportunities by scraping data from a job listing website and generating insights using SQL and data visualization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</a:rPr>
              <a:t>Remote </a:t>
            </a:r>
            <a:r>
              <a:rPr lang="en-US" sz="3200" dirty="0">
                <a:solidFill>
                  <a:schemeClr val="bg1"/>
                </a:solidFill>
              </a:rPr>
              <a:t>jobs have grown rapidly since the </a:t>
            </a:r>
            <a:r>
              <a:rPr lang="en-US" sz="3200" dirty="0" smtClean="0">
                <a:solidFill>
                  <a:schemeClr val="bg1"/>
                </a:solidFill>
              </a:rPr>
              <a:t>pandemic.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</a:rPr>
              <a:t>Job </a:t>
            </a:r>
            <a:r>
              <a:rPr lang="en-US" sz="3200" dirty="0">
                <a:solidFill>
                  <a:schemeClr val="bg1"/>
                </a:solidFill>
              </a:rPr>
              <a:t>seekers need clarity on which companies, roles, and locations offer the most remote </a:t>
            </a:r>
            <a:r>
              <a:rPr lang="en-US" sz="3200" dirty="0" smtClean="0">
                <a:solidFill>
                  <a:schemeClr val="bg1"/>
                </a:solidFill>
              </a:rPr>
              <a:t>opportunities.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</a:rPr>
              <a:t>Analyzing </a:t>
            </a:r>
            <a:r>
              <a:rPr lang="en-US" sz="3200" dirty="0">
                <a:solidFill>
                  <a:schemeClr val="bg1"/>
                </a:solidFill>
              </a:rPr>
              <a:t>this data helps in making informed </a:t>
            </a:r>
            <a:r>
              <a:rPr lang="en-US" sz="3200" dirty="0" smtClean="0">
                <a:solidFill>
                  <a:schemeClr val="bg1"/>
                </a:solidFill>
              </a:rPr>
              <a:t>career </a:t>
            </a:r>
            <a:r>
              <a:rPr lang="en-US" sz="3200" dirty="0">
                <a:solidFill>
                  <a:schemeClr val="bg1"/>
                </a:solidFill>
              </a:rPr>
              <a:t>choices.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33577" y="612321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6">
                    <a:lumMod val="75000"/>
                  </a:schemeClr>
                </a:solidFill>
              </a:rPr>
              <a:t>PROJECT OVERWIEW</a:t>
            </a:r>
          </a:p>
          <a:p>
            <a:pPr algn="ctr"/>
            <a:r>
              <a:rPr lang="en-US" sz="7200" dirty="0" smtClean="0">
                <a:solidFill>
                  <a:schemeClr val="accent6">
                    <a:lumMod val="75000"/>
                  </a:schemeClr>
                </a:solidFill>
              </a:rPr>
              <a:t>AND OBJECTIVE</a:t>
            </a:r>
            <a:endParaRPr lang="en-US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4">
              <a:srgbClr val="2E2D6C"/>
            </a:gs>
            <a:gs pos="24000">
              <a:srgbClr val="332763"/>
            </a:gs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04900"/>
            <a:ext cx="12501018" cy="76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9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879162" y="4371065"/>
            <a:ext cx="3785031" cy="378503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51485" y="4371065"/>
            <a:ext cx="3785031" cy="37850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23807" y="4371065"/>
            <a:ext cx="3785031" cy="378503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939574" y="2139641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43855" y="9017559"/>
            <a:ext cx="2990767" cy="25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WWW.REALLYGREATSITE.COM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51232" y="2282516"/>
            <a:ext cx="5385535" cy="1122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sz="831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Tools for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51232" y="3249026"/>
            <a:ext cx="5385535" cy="112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sz="8315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52765" y="5707419"/>
            <a:ext cx="243782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Scraping job listings from a job board remoteok.com for remote jobs using the API and JSON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39502" y="5707419"/>
            <a:ext cx="2437823" cy="193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Performing EDA using pandas and required libraries</a:t>
            </a:r>
          </a:p>
          <a:p>
            <a:r>
              <a:rPr lang="en-US" dirty="0">
                <a:solidFill>
                  <a:schemeClr val="bg1"/>
                </a:solidFill>
              </a:rPr>
              <a:t>Visualizing the results for better understanding using the </a:t>
            </a:r>
            <a:r>
              <a:rPr lang="en-US" dirty="0" err="1">
                <a:solidFill>
                  <a:schemeClr val="bg1"/>
                </a:solidFill>
              </a:rPr>
              <a:t>seaborn,matplot</a:t>
            </a:r>
            <a:r>
              <a:rPr lang="en-US" dirty="0">
                <a:solidFill>
                  <a:schemeClr val="bg1"/>
                </a:solidFill>
              </a:rPr>
              <a:t> libraries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26239" y="5707419"/>
            <a:ext cx="2437823" cy="89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1740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Analysing</a:t>
            </a:r>
            <a:r>
              <a:rPr lang="en-US" sz="174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SQL and </a:t>
            </a:r>
            <a:r>
              <a:rPr lang="en-US" sz="1740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Generatinng</a:t>
            </a:r>
            <a:r>
              <a:rPr lang="en-US" sz="174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insights using SQL queries </a:t>
            </a:r>
            <a:endParaRPr lang="en-US" sz="174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4913343" y="2275928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552765" y="5253733"/>
            <a:ext cx="1938327" cy="34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sz="2040" b="1" dirty="0" smtClean="0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Web Scraping</a:t>
            </a:r>
            <a:endParaRPr lang="en-US" sz="2040" b="1" dirty="0">
              <a:solidFill>
                <a:srgbClr val="D563A1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06332" y="5253733"/>
            <a:ext cx="307533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48"/>
              </a:lnSpc>
              <a:spcBef>
                <a:spcPct val="0"/>
              </a:spcBef>
            </a:pPr>
            <a:r>
              <a:rPr lang="en-US" sz="2034" b="1" dirty="0" smtClean="0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EDA and Visualization</a:t>
            </a:r>
            <a:endParaRPr lang="en-US" sz="2034" b="1" dirty="0">
              <a:solidFill>
                <a:srgbClr val="D563A1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526239" y="5253733"/>
            <a:ext cx="2743966" cy="34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6"/>
              </a:lnSpc>
              <a:spcBef>
                <a:spcPct val="0"/>
              </a:spcBef>
            </a:pPr>
            <a:r>
              <a:rPr lang="en-US" sz="2040" b="1" dirty="0" smtClean="0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SQL Insights</a:t>
            </a:r>
            <a:endParaRPr lang="en-US" sz="2040" b="1" dirty="0">
              <a:solidFill>
                <a:srgbClr val="D563A1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2758188" y="7180569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54938" y="3738608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3198744" y="419100"/>
            <a:ext cx="11888856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sz="7200" b="1">
                <a:solidFill>
                  <a:schemeClr val="accent6">
                    <a:lumMod val="75000"/>
                  </a:schemeClr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WEB</a:t>
            </a:r>
            <a:r>
              <a:rPr lang="en-US" sz="72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</a:t>
            </a:r>
            <a:r>
              <a:rPr lang="en-US" sz="7200" b="1">
                <a:solidFill>
                  <a:schemeClr val="accent6">
                    <a:lumMod val="75000"/>
                  </a:schemeClr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SCRAPING</a:t>
            </a:r>
            <a:endParaRPr lang="en-US" sz="7200" b="1" dirty="0">
              <a:solidFill>
                <a:schemeClr val="accent6">
                  <a:lumMod val="75000"/>
                </a:schemeClr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98744" y="1714500"/>
            <a:ext cx="1371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chemeClr val="bg1"/>
                </a:solidFill>
              </a:rPr>
              <a:t>URL (</a:t>
            </a:r>
            <a:r>
              <a:rPr lang="en-US" sz="2400" dirty="0">
                <a:solidFill>
                  <a:schemeClr val="bg1"/>
                </a:solidFill>
                <a:hlinkClick r:id="rId10"/>
              </a:rPr>
              <a:t>https://remoteok.com/api</a:t>
            </a:r>
            <a:r>
              <a:rPr lang="en-US" sz="2400" dirty="0">
                <a:solidFill>
                  <a:schemeClr val="bg1"/>
                </a:solidFill>
              </a:rPr>
              <a:t>) is the API endpoint that provides job listings in JSON format.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headers dictionary includes a User-Agent string to mimic a request from a web browser (useful to avoid being blocked by the server).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Response stores the HTTP response, which is in JSON (JavaScript Object Notation)format containing job listings.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response.json</a:t>
            </a:r>
            <a:r>
              <a:rPr lang="en-US" sz="2400" dirty="0">
                <a:solidFill>
                  <a:schemeClr val="bg1"/>
                </a:solidFill>
              </a:rPr>
              <a:t>() method converts the JSON response into a Python dictionary/list.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response contains some metadata as the first element, so [1:] is used to skip this and extract the actual job listings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Extracted details is stored in the CSV format and the details are as follows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5600700"/>
            <a:ext cx="15544799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43855" y="9017559"/>
            <a:ext cx="2990767" cy="25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WWW.REALLYGREATSITE.COM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9200" y="342900"/>
            <a:ext cx="1623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6">
                    <a:lumMod val="75000"/>
                  </a:schemeClr>
                </a:solidFill>
              </a:rPr>
              <a:t>EXPLORATORY DATA ANALYSIS(EDA)</a:t>
            </a:r>
            <a:endParaRPr lang="en-US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" y="2247900"/>
            <a:ext cx="16916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GOAL: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Performing EDA using pandas and required </a:t>
            </a:r>
            <a:r>
              <a:rPr lang="en-US" sz="3200" dirty="0" smtClean="0">
                <a:solidFill>
                  <a:schemeClr val="bg1"/>
                </a:solidFill>
              </a:rPr>
              <a:t>libraries.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Visualizing the results for better understanding using the </a:t>
            </a:r>
            <a:r>
              <a:rPr lang="en-US" sz="3200" dirty="0" smtClean="0">
                <a:solidFill>
                  <a:schemeClr val="bg1"/>
                </a:solidFill>
              </a:rPr>
              <a:t>Seaborn, </a:t>
            </a:r>
            <a:r>
              <a:rPr lang="en-US" sz="3200" dirty="0" err="1" smtClean="0">
                <a:solidFill>
                  <a:schemeClr val="bg1"/>
                </a:solidFill>
              </a:rPr>
              <a:t>Matplot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libraries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1.UNDERSTANDING THE DATASET: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5600700"/>
            <a:ext cx="6609800" cy="383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09600" y="419100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2.DATA</a:t>
            </a:r>
            <a:r>
              <a:rPr lang="en-US" sz="2400" dirty="0" smtClean="0"/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CLEANING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38300"/>
            <a:ext cx="6629400" cy="69829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1644555"/>
            <a:ext cx="7352409" cy="7076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3" y="1943100"/>
            <a:ext cx="5760105" cy="70104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3400" y="419100"/>
            <a:ext cx="952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3.VISUALIZATIONS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19100"/>
            <a:ext cx="10025005" cy="4492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8" y="5475596"/>
            <a:ext cx="10614698" cy="4337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19100"/>
            <a:ext cx="10058400" cy="43398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914900"/>
            <a:ext cx="1073014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456</Words>
  <Application>Microsoft Office PowerPoint</Application>
  <PresentationFormat>Custom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Wingdings</vt:lpstr>
      <vt:lpstr>Bebas Neue Bold</vt:lpstr>
      <vt:lpstr>Raleway</vt:lpstr>
      <vt:lpstr>Arial</vt:lpstr>
      <vt:lpstr>Raleway Bold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Illustration Modern Data Analysis For Business Presentation</dc:title>
  <dc:creator>Yesaswini Somasekhar</dc:creator>
  <cp:lastModifiedBy>user</cp:lastModifiedBy>
  <cp:revision>17</cp:revision>
  <dcterms:created xsi:type="dcterms:W3CDTF">2006-08-16T00:00:00Z</dcterms:created>
  <dcterms:modified xsi:type="dcterms:W3CDTF">2025-05-03T10:32:19Z</dcterms:modified>
  <dc:identifier>DAGmXgT55vM</dc:identifier>
</cp:coreProperties>
</file>